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84" r:id="rId6"/>
    <p:sldId id="261" r:id="rId7"/>
    <p:sldId id="283" r:id="rId8"/>
    <p:sldId id="282" r:id="rId9"/>
    <p:sldId id="281" r:id="rId10"/>
    <p:sldId id="280" r:id="rId11"/>
    <p:sldId id="279" r:id="rId12"/>
    <p:sldId id="278" r:id="rId13"/>
    <p:sldId id="285" r:id="rId14"/>
    <p:sldId id="262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B1CC71-9436-C67A-85AD-82208D51BEA5}" v="2" dt="2024-09-11T15:06:38.5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068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S . RODRIGUEZ CARRASCO" userId="S::luc.rodriguezc@duocuc.cl::66589016-87c0-46be-9615-0ad796d23d26" providerId="AD" clId="Web-{1DB1CC71-9436-C67A-85AD-82208D51BEA5}"/>
    <pc:docChg chg="modSld">
      <pc:chgData name="LUCAS . RODRIGUEZ CARRASCO" userId="S::luc.rodriguezc@duocuc.cl::66589016-87c0-46be-9615-0ad796d23d26" providerId="AD" clId="Web-{1DB1CC71-9436-C67A-85AD-82208D51BEA5}" dt="2024-09-11T15:06:38.543" v="1"/>
      <pc:docMkLst>
        <pc:docMk/>
      </pc:docMkLst>
      <pc:sldChg chg="addSp delSp">
        <pc:chgData name="LUCAS . RODRIGUEZ CARRASCO" userId="S::luc.rodriguezc@duocuc.cl::66589016-87c0-46be-9615-0ad796d23d26" providerId="AD" clId="Web-{1DB1CC71-9436-C67A-85AD-82208D51BEA5}" dt="2024-09-11T15:06:38.543" v="1"/>
        <pc:sldMkLst>
          <pc:docMk/>
          <pc:sldMk cId="0" sldId="258"/>
        </pc:sldMkLst>
        <pc:picChg chg="add del">
          <ac:chgData name="LUCAS . RODRIGUEZ CARRASCO" userId="S::luc.rodriguezc@duocuc.cl::66589016-87c0-46be-9615-0ad796d23d26" providerId="AD" clId="Web-{1DB1CC71-9436-C67A-85AD-82208D51BEA5}" dt="2024-09-11T15:06:38.543" v="1"/>
          <ac:picMkLst>
            <pc:docMk/>
            <pc:sldMk cId="0" sldId="258"/>
            <ac:picMk id="1026" creationId="{16593C71-2F27-D52F-993A-95BB614B3A8D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69DA89EC-25A9-F589-C972-7784E2C113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</a:extLst>
          </a:blip>
          <a:srcRect t="9091" r="13816" b="-3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8485" y="968010"/>
            <a:ext cx="3017520" cy="2286556"/>
          </a:xfrm>
        </p:spPr>
        <p:txBody>
          <a:bodyPr anchor="b">
            <a:normAutofit/>
          </a:bodyPr>
          <a:lstStyle/>
          <a:p>
            <a:pPr algn="l"/>
            <a:r>
              <a:rPr lang="es-MX" sz="4200" dirty="0">
                <a:solidFill>
                  <a:schemeClr val="bg1"/>
                </a:solidFill>
              </a:rPr>
              <a:t>Proyecto: </a:t>
            </a:r>
            <a:r>
              <a:rPr lang="es-MX" sz="4200" dirty="0" err="1">
                <a:solidFill>
                  <a:schemeClr val="bg1"/>
                </a:solidFill>
              </a:rPr>
              <a:t>HortiScan</a:t>
            </a:r>
            <a:endParaRPr lang="es-MX" sz="42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772" y="3383669"/>
            <a:ext cx="3017519" cy="1208141"/>
          </a:xfrm>
        </p:spPr>
        <p:txBody>
          <a:bodyPr>
            <a:normAutofit/>
          </a:bodyPr>
          <a:lstStyle/>
          <a:p>
            <a:pPr algn="l"/>
            <a:r>
              <a:rPr lang="es-MX" sz="1700" dirty="0">
                <a:solidFill>
                  <a:schemeClr val="bg1"/>
                </a:solidFill>
              </a:rPr>
              <a:t>'Diagnóstico Estudio Monitoreo Territorial Hortícola'</a:t>
            </a:r>
          </a:p>
        </p:txBody>
      </p:sp>
      <p:sp>
        <p:nvSpPr>
          <p:cNvPr id="3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7AB8E27-C697-6DD8-B276-4C821CD685E5}"/>
              </a:ext>
            </a:extLst>
          </p:cNvPr>
          <p:cNvSpPr txBox="1"/>
          <p:nvPr/>
        </p:nvSpPr>
        <p:spPr>
          <a:xfrm>
            <a:off x="371738" y="4120748"/>
            <a:ext cx="22708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dirty="0">
                <a:solidFill>
                  <a:schemeClr val="bg1"/>
                </a:solidFill>
              </a:rPr>
              <a:t>Integrantes: </a:t>
            </a:r>
          </a:p>
          <a:p>
            <a:r>
              <a:rPr lang="es-CL" dirty="0">
                <a:solidFill>
                  <a:schemeClr val="bg1"/>
                </a:solidFill>
              </a:rPr>
              <a:t>	- Victor Aponte</a:t>
            </a:r>
          </a:p>
          <a:p>
            <a:r>
              <a:rPr lang="es-CL" dirty="0">
                <a:solidFill>
                  <a:schemeClr val="bg1"/>
                </a:solidFill>
              </a:rPr>
              <a:t>	- Cristian Lara</a:t>
            </a:r>
          </a:p>
          <a:p>
            <a:r>
              <a:rPr lang="es-CL" dirty="0">
                <a:solidFill>
                  <a:schemeClr val="bg1"/>
                </a:solidFill>
              </a:rPr>
              <a:t>	- Lucas Rodríguez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7891217-C19B-B9D9-397D-BCDA4684ADEE}"/>
              </a:ext>
            </a:extLst>
          </p:cNvPr>
          <p:cNvSpPr txBox="1"/>
          <p:nvPr/>
        </p:nvSpPr>
        <p:spPr>
          <a:xfrm>
            <a:off x="358485" y="5387707"/>
            <a:ext cx="2565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dirty="0">
                <a:solidFill>
                  <a:schemeClr val="bg1"/>
                </a:solidFill>
              </a:rPr>
              <a:t>Docente: </a:t>
            </a:r>
            <a:r>
              <a:rPr lang="es-CL" dirty="0" err="1">
                <a:solidFill>
                  <a:schemeClr val="bg1"/>
                </a:solidFill>
              </a:rPr>
              <a:t>Rocio</a:t>
            </a:r>
            <a:r>
              <a:rPr lang="es-CL" dirty="0">
                <a:solidFill>
                  <a:schemeClr val="bg1"/>
                </a:solidFill>
              </a:rPr>
              <a:t> Contreras</a:t>
            </a:r>
          </a:p>
          <a:p>
            <a:r>
              <a:rPr lang="es-CL" dirty="0">
                <a:solidFill>
                  <a:schemeClr val="bg1"/>
                </a:solidFill>
              </a:rPr>
              <a:t>CAPSTONE – 002D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4470906-67B1-7D9B-F742-D62AB5679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097" y="78983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28" name="Picture 4" descr="Home - Ciren">
            <a:extLst>
              <a:ext uri="{FF2B5EF4-FFF2-40B4-BE49-F238E27FC236}">
                <a16:creationId xmlns:a16="http://schemas.microsoft.com/office/drawing/2014/main" id="{3B7D83AC-3987-A7CF-ECE6-54E4DC5D5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85" y="78983"/>
            <a:ext cx="2220727" cy="643579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2" name="Rectangle 6161">
            <a:extLst>
              <a:ext uri="{FF2B5EF4-FFF2-40B4-BE49-F238E27FC236}">
                <a16:creationId xmlns:a16="http://schemas.microsoft.com/office/drawing/2014/main" id="{675FFAD0-2409-47F2-980A-2CF4FFC69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64" name="!!Rectangle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Catastro Frutícola: La Región del Maule fue la que registró una mayor  superficie, con 90.729 ha de plantaciones frutales - ODEPA | Oficina de  Estudios y Políticas Agrarias">
            <a:extLst>
              <a:ext uri="{FF2B5EF4-FFF2-40B4-BE49-F238E27FC236}">
                <a16:creationId xmlns:a16="http://schemas.microsoft.com/office/drawing/2014/main" id="{13F68510-1281-7329-50F4-23A7CE49A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0" r="-1" b="-1"/>
          <a:stretch/>
        </p:blipFill>
        <p:spPr bwMode="auto">
          <a:xfrm>
            <a:off x="-3179" y="0"/>
            <a:ext cx="9143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890" y="75936"/>
            <a:ext cx="7879842" cy="697992"/>
          </a:xfrm>
        </p:spPr>
        <p:txBody>
          <a:bodyPr anchor="b">
            <a:normAutofit fontScale="90000"/>
          </a:bodyPr>
          <a:lstStyle/>
          <a:p>
            <a:r>
              <a:rPr lang="es-CL" sz="5200" dirty="0">
                <a:solidFill>
                  <a:srgbClr val="FFFFFF"/>
                </a:solidFill>
              </a:rPr>
              <a:t>Prototipo - Web</a:t>
            </a:r>
          </a:p>
        </p:txBody>
      </p:sp>
      <p:sp>
        <p:nvSpPr>
          <p:cNvPr id="6166" name="Rectangle 616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2899927"/>
            <a:ext cx="7838694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68" name="Rectangle 616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2776031"/>
            <a:ext cx="1405092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0A40AF8-F473-255C-4169-C7EC53A31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A06B4E36-827B-9946-ED7E-4F8B37B67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B7B45B6A-E2AA-3CE5-D609-A3E9C6C2A5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378" y="1402223"/>
            <a:ext cx="9144000" cy="467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026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2" name="Rectangle 6161">
            <a:extLst>
              <a:ext uri="{FF2B5EF4-FFF2-40B4-BE49-F238E27FC236}">
                <a16:creationId xmlns:a16="http://schemas.microsoft.com/office/drawing/2014/main" id="{675FFAD0-2409-47F2-980A-2CF4FFC69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64" name="!!Rectangle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Catastro Frutícola: La Región del Maule fue la que registró una mayor  superficie, con 90.729 ha de plantaciones frutales - ODEPA | Oficina de  Estudios y Políticas Agrarias">
            <a:extLst>
              <a:ext uri="{FF2B5EF4-FFF2-40B4-BE49-F238E27FC236}">
                <a16:creationId xmlns:a16="http://schemas.microsoft.com/office/drawing/2014/main" id="{13F68510-1281-7329-50F4-23A7CE49A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0" r="-1" b="-1"/>
          <a:stretch/>
        </p:blipFill>
        <p:spPr bwMode="auto">
          <a:xfrm>
            <a:off x="-3179" y="0"/>
            <a:ext cx="9143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890" y="75936"/>
            <a:ext cx="7879842" cy="697992"/>
          </a:xfrm>
        </p:spPr>
        <p:txBody>
          <a:bodyPr anchor="b">
            <a:normAutofit fontScale="90000"/>
          </a:bodyPr>
          <a:lstStyle/>
          <a:p>
            <a:r>
              <a:rPr lang="es-CL" sz="5200" dirty="0">
                <a:solidFill>
                  <a:srgbClr val="FFFFFF"/>
                </a:solidFill>
              </a:rPr>
              <a:t>Prototipo - Web</a:t>
            </a:r>
          </a:p>
        </p:txBody>
      </p:sp>
      <p:sp>
        <p:nvSpPr>
          <p:cNvPr id="6166" name="Rectangle 616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2899927"/>
            <a:ext cx="7838694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68" name="Rectangle 616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2776031"/>
            <a:ext cx="1405092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0A40AF8-F473-255C-4169-C7EC53A31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A06B4E36-827B-9946-ED7E-4F8B37B67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8CF7075-42E7-7D8D-8454-89B49C488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378" y="1413167"/>
            <a:ext cx="9144000" cy="46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60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2" name="Rectangle 6161">
            <a:extLst>
              <a:ext uri="{FF2B5EF4-FFF2-40B4-BE49-F238E27FC236}">
                <a16:creationId xmlns:a16="http://schemas.microsoft.com/office/drawing/2014/main" id="{675FFAD0-2409-47F2-980A-2CF4FFC69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64" name="!!Rectangle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Catastro Frutícola: La Región del Maule fue la que registró una mayor  superficie, con 90.729 ha de plantaciones frutales - ODEPA | Oficina de  Estudios y Políticas Agrarias">
            <a:extLst>
              <a:ext uri="{FF2B5EF4-FFF2-40B4-BE49-F238E27FC236}">
                <a16:creationId xmlns:a16="http://schemas.microsoft.com/office/drawing/2014/main" id="{13F68510-1281-7329-50F4-23A7CE49A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0" r="-1" b="-1"/>
          <a:stretch/>
        </p:blipFill>
        <p:spPr bwMode="auto">
          <a:xfrm>
            <a:off x="-3179" y="0"/>
            <a:ext cx="9143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890" y="75936"/>
            <a:ext cx="7879842" cy="697992"/>
          </a:xfrm>
        </p:spPr>
        <p:txBody>
          <a:bodyPr anchor="b">
            <a:normAutofit fontScale="90000"/>
          </a:bodyPr>
          <a:lstStyle/>
          <a:p>
            <a:r>
              <a:rPr lang="es-CL" sz="5200" dirty="0">
                <a:solidFill>
                  <a:srgbClr val="FFFFFF"/>
                </a:solidFill>
              </a:rPr>
              <a:t>Prototipo - Web</a:t>
            </a:r>
          </a:p>
        </p:txBody>
      </p:sp>
      <p:sp>
        <p:nvSpPr>
          <p:cNvPr id="6166" name="Rectangle 616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2899927"/>
            <a:ext cx="7838694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68" name="Rectangle 616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2776031"/>
            <a:ext cx="1405092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0A40AF8-F473-255C-4169-C7EC53A31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A06B4E36-827B-9946-ED7E-4F8B37B67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D382587-7318-C0E1-D299-07D573B0DC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9" y="1408290"/>
            <a:ext cx="9144000" cy="466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32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2" name="Rectangle 6161">
            <a:extLst>
              <a:ext uri="{FF2B5EF4-FFF2-40B4-BE49-F238E27FC236}">
                <a16:creationId xmlns:a16="http://schemas.microsoft.com/office/drawing/2014/main" id="{675FFAD0-2409-47F2-980A-2CF4FFC69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64" name="!!Rectangle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Catastro Frutícola: La Región del Maule fue la que registró una mayor  superficie, con 90.729 ha de plantaciones frutales - ODEPA | Oficina de  Estudios y Políticas Agrarias">
            <a:extLst>
              <a:ext uri="{FF2B5EF4-FFF2-40B4-BE49-F238E27FC236}">
                <a16:creationId xmlns:a16="http://schemas.microsoft.com/office/drawing/2014/main" id="{13F68510-1281-7329-50F4-23A7CE49A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0" r="-1" b="-1"/>
          <a:stretch/>
        </p:blipFill>
        <p:spPr bwMode="auto">
          <a:xfrm>
            <a:off x="-3179" y="0"/>
            <a:ext cx="9143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890" y="75936"/>
            <a:ext cx="7879842" cy="697992"/>
          </a:xfrm>
        </p:spPr>
        <p:txBody>
          <a:bodyPr anchor="b">
            <a:normAutofit fontScale="90000"/>
          </a:bodyPr>
          <a:lstStyle/>
          <a:p>
            <a:r>
              <a:rPr lang="es-CL" sz="5200" dirty="0">
                <a:solidFill>
                  <a:srgbClr val="FFFFFF"/>
                </a:solidFill>
              </a:rPr>
              <a:t>Prototipo - Web</a:t>
            </a:r>
          </a:p>
        </p:txBody>
      </p:sp>
      <p:sp>
        <p:nvSpPr>
          <p:cNvPr id="6166" name="Rectangle 616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2899927"/>
            <a:ext cx="7838694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68" name="Rectangle 616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2776031"/>
            <a:ext cx="1405092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0A40AF8-F473-255C-4169-C7EC53A31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A06B4E36-827B-9946-ED7E-4F8B37B67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61B6967-1C1D-CF18-D6D8-BFA6B07953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9" y="1402165"/>
            <a:ext cx="9144000" cy="467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071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Rectangle 381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8C42AFC-560A-8428-0449-55E9E6DEF1C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18255" r="7097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857" y="3397005"/>
            <a:ext cx="6858000" cy="9716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700" dirty="0" err="1">
                <a:solidFill>
                  <a:schemeClr val="bg1"/>
                </a:solidFill>
              </a:rPr>
              <a:t>Conclusión</a:t>
            </a:r>
            <a:endParaRPr lang="en-US" sz="5700" dirty="0">
              <a:solidFill>
                <a:schemeClr val="bg1"/>
              </a:solidFill>
            </a:endParaRPr>
          </a:p>
        </p:txBody>
      </p:sp>
      <p:sp>
        <p:nvSpPr>
          <p:cNvPr id="384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80654" y="4368623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36538 w 3182692"/>
              <a:gd name="connsiteY1" fmla="*/ 0 h 18288"/>
              <a:gd name="connsiteX2" fmla="*/ 1273077 w 3182692"/>
              <a:gd name="connsiteY2" fmla="*/ 0 h 18288"/>
              <a:gd name="connsiteX3" fmla="*/ 1909615 w 3182692"/>
              <a:gd name="connsiteY3" fmla="*/ 0 h 18288"/>
              <a:gd name="connsiteX4" fmla="*/ 2482500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609807 w 3182692"/>
              <a:gd name="connsiteY7" fmla="*/ 18288 h 18288"/>
              <a:gd name="connsiteX8" fmla="*/ 2068750 w 3182692"/>
              <a:gd name="connsiteY8" fmla="*/ 18288 h 18288"/>
              <a:gd name="connsiteX9" fmla="*/ 1432211 w 3182692"/>
              <a:gd name="connsiteY9" fmla="*/ 18288 h 18288"/>
              <a:gd name="connsiteX10" fmla="*/ 859327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253588" y="25878"/>
                  <a:pt x="409323" y="-5359"/>
                  <a:pt x="636538" y="0"/>
                </a:cubicBezTo>
                <a:cubicBezTo>
                  <a:pt x="863753" y="5359"/>
                  <a:pt x="1007727" y="-28"/>
                  <a:pt x="1273077" y="0"/>
                </a:cubicBezTo>
                <a:cubicBezTo>
                  <a:pt x="1538427" y="28"/>
                  <a:pt x="1698640" y="-12775"/>
                  <a:pt x="1909615" y="0"/>
                </a:cubicBezTo>
                <a:cubicBezTo>
                  <a:pt x="2120590" y="12775"/>
                  <a:pt x="2210293" y="-21823"/>
                  <a:pt x="2482500" y="0"/>
                </a:cubicBezTo>
                <a:cubicBezTo>
                  <a:pt x="2754708" y="21823"/>
                  <a:pt x="3004133" y="-28750"/>
                  <a:pt x="3182692" y="0"/>
                </a:cubicBezTo>
                <a:cubicBezTo>
                  <a:pt x="3183134" y="4516"/>
                  <a:pt x="3181865" y="12266"/>
                  <a:pt x="3182692" y="18288"/>
                </a:cubicBezTo>
                <a:cubicBezTo>
                  <a:pt x="2947402" y="22440"/>
                  <a:pt x="2876226" y="27191"/>
                  <a:pt x="2609807" y="18288"/>
                </a:cubicBezTo>
                <a:cubicBezTo>
                  <a:pt x="2343389" y="9385"/>
                  <a:pt x="2326689" y="25579"/>
                  <a:pt x="2068750" y="18288"/>
                </a:cubicBezTo>
                <a:cubicBezTo>
                  <a:pt x="1810811" y="10997"/>
                  <a:pt x="1713836" y="48219"/>
                  <a:pt x="1432211" y="18288"/>
                </a:cubicBezTo>
                <a:cubicBezTo>
                  <a:pt x="1150586" y="-11643"/>
                  <a:pt x="982765" y="3747"/>
                  <a:pt x="859327" y="18288"/>
                </a:cubicBezTo>
                <a:cubicBezTo>
                  <a:pt x="735889" y="32829"/>
                  <a:pt x="254183" y="35231"/>
                  <a:pt x="0" y="18288"/>
                </a:cubicBezTo>
                <a:cubicBezTo>
                  <a:pt x="-306" y="11477"/>
                  <a:pt x="485" y="4355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43108" y="-22426"/>
                  <a:pt x="387854" y="22949"/>
                  <a:pt x="572885" y="0"/>
                </a:cubicBezTo>
                <a:cubicBezTo>
                  <a:pt x="757916" y="-22949"/>
                  <a:pt x="923707" y="6797"/>
                  <a:pt x="1113942" y="0"/>
                </a:cubicBezTo>
                <a:cubicBezTo>
                  <a:pt x="1304177" y="-6797"/>
                  <a:pt x="1495991" y="20627"/>
                  <a:pt x="1686827" y="0"/>
                </a:cubicBezTo>
                <a:cubicBezTo>
                  <a:pt x="1877663" y="-20627"/>
                  <a:pt x="2170182" y="-20672"/>
                  <a:pt x="2323365" y="0"/>
                </a:cubicBezTo>
                <a:cubicBezTo>
                  <a:pt x="2476548" y="20672"/>
                  <a:pt x="2919164" y="6097"/>
                  <a:pt x="3182692" y="0"/>
                </a:cubicBezTo>
                <a:cubicBezTo>
                  <a:pt x="3183269" y="4624"/>
                  <a:pt x="3183511" y="11191"/>
                  <a:pt x="3182692" y="18288"/>
                </a:cubicBezTo>
                <a:cubicBezTo>
                  <a:pt x="3026065" y="-10849"/>
                  <a:pt x="2775006" y="23067"/>
                  <a:pt x="2546154" y="18288"/>
                </a:cubicBezTo>
                <a:cubicBezTo>
                  <a:pt x="2317302" y="13509"/>
                  <a:pt x="2168173" y="-8513"/>
                  <a:pt x="1845961" y="18288"/>
                </a:cubicBezTo>
                <a:cubicBezTo>
                  <a:pt x="1523749" y="45089"/>
                  <a:pt x="1450078" y="-844"/>
                  <a:pt x="1304904" y="18288"/>
                </a:cubicBezTo>
                <a:cubicBezTo>
                  <a:pt x="1159730" y="37420"/>
                  <a:pt x="942635" y="-10021"/>
                  <a:pt x="604711" y="18288"/>
                </a:cubicBezTo>
                <a:cubicBezTo>
                  <a:pt x="266787" y="46597"/>
                  <a:pt x="141927" y="-8395"/>
                  <a:pt x="0" y="18288"/>
                </a:cubicBezTo>
                <a:cubicBezTo>
                  <a:pt x="-171" y="12755"/>
                  <a:pt x="-690" y="793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D9DAB1BA-AF77-3DC2-C233-BE7E895F8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097" y="78983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Picture 4" descr="Home - Ciren">
            <a:extLst>
              <a:ext uri="{FF2B5EF4-FFF2-40B4-BE49-F238E27FC236}">
                <a16:creationId xmlns:a16="http://schemas.microsoft.com/office/drawing/2014/main" id="{A737331A-15A4-FD8A-BA5E-0B7B6D107E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85" y="78983"/>
            <a:ext cx="2220727" cy="643579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5" name="Rectangle 4124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4428000"/>
            <a:ext cx="4607719" cy="1400400"/>
          </a:xfrm>
        </p:spPr>
        <p:txBody>
          <a:bodyPr vert="horz" wrap="square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900">
                <a:solidFill>
                  <a:schemeClr val="bg1"/>
                </a:solidFill>
              </a:rPr>
              <a:t>Introducción</a:t>
            </a:r>
          </a:p>
        </p:txBody>
      </p:sp>
      <p:pic>
        <p:nvPicPr>
          <p:cNvPr id="4098" name="Picture 2" descr="CIREN inició el proceso de validación de encuesta hortícola en la región de  Valparaíso - Ciren">
            <a:extLst>
              <a:ext uri="{FF2B5EF4-FFF2-40B4-BE49-F238E27FC236}">
                <a16:creationId xmlns:a16="http://schemas.microsoft.com/office/drawing/2014/main" id="{B8D56684-4DD5-8547-DFD4-5529EF88C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3" r="14607" b="-2"/>
          <a:stretch/>
        </p:blipFill>
        <p:spPr bwMode="auto">
          <a:xfrm>
            <a:off x="20" y="-1"/>
            <a:ext cx="9143980" cy="3984912"/>
          </a:xfrm>
          <a:custGeom>
            <a:avLst/>
            <a:gdLst/>
            <a:ahLst/>
            <a:cxnLst/>
            <a:rect l="l" t="t" r="r" b="b"/>
            <a:pathLst>
              <a:path w="12192000" h="3984912">
                <a:moveTo>
                  <a:pt x="0" y="0"/>
                </a:moveTo>
                <a:lnTo>
                  <a:pt x="12192000" y="0"/>
                </a:lnTo>
                <a:lnTo>
                  <a:pt x="12192000" y="566059"/>
                </a:lnTo>
                <a:lnTo>
                  <a:pt x="12192000" y="794037"/>
                </a:lnTo>
                <a:lnTo>
                  <a:pt x="12192000" y="2336800"/>
                </a:lnTo>
                <a:lnTo>
                  <a:pt x="12192000" y="2631227"/>
                </a:lnTo>
                <a:lnTo>
                  <a:pt x="12192000" y="3908712"/>
                </a:lnTo>
                <a:lnTo>
                  <a:pt x="9439275" y="3984912"/>
                </a:lnTo>
                <a:lnTo>
                  <a:pt x="5572127" y="3737262"/>
                </a:lnTo>
                <a:lnTo>
                  <a:pt x="0" y="3908712"/>
                </a:lnTo>
                <a:lnTo>
                  <a:pt x="0" y="2631227"/>
                </a:lnTo>
                <a:lnTo>
                  <a:pt x="0" y="2336800"/>
                </a:lnTo>
                <a:lnTo>
                  <a:pt x="0" y="794037"/>
                </a:lnTo>
                <a:lnTo>
                  <a:pt x="0" y="56605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32" name="Group 4126">
            <a:extLst>
              <a:ext uri="{FF2B5EF4-FFF2-40B4-BE49-F238E27FC236}">
                <a16:creationId xmlns:a16="http://schemas.microsoft.com/office/drawing/2014/main" id="{AC0B7807-0C83-4963-821A-69B17272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9144000" cy="757168"/>
            <a:chOff x="0" y="2959818"/>
            <a:chExt cx="12192000" cy="757168"/>
          </a:xfrm>
        </p:grpSpPr>
        <p:sp>
          <p:nvSpPr>
            <p:cNvPr id="4133" name="Freeform: Shape 4127">
              <a:extLst>
                <a:ext uri="{FF2B5EF4-FFF2-40B4-BE49-F238E27FC236}">
                  <a16:creationId xmlns:a16="http://schemas.microsoft.com/office/drawing/2014/main" id="{BB027EC7-3252-48A2-A7A4-1741F72E47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34" name="Freeform: Shape 4128">
              <a:extLst>
                <a:ext uri="{FF2B5EF4-FFF2-40B4-BE49-F238E27FC236}">
                  <a16:creationId xmlns:a16="http://schemas.microsoft.com/office/drawing/2014/main" id="{4EBC51E4-7477-4290-BBD0-18AD942C3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8" name="Picture 2">
            <a:extLst>
              <a:ext uri="{FF2B5EF4-FFF2-40B4-BE49-F238E27FC236}">
                <a16:creationId xmlns:a16="http://schemas.microsoft.com/office/drawing/2014/main" id="{B57E2E6D-3F5D-5D1E-E4E7-69576AA5C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097" y="78983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0F6205E6-95E4-01DB-5506-45E7CD689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85" y="78983"/>
            <a:ext cx="2220727" cy="643579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A6758E37-F7B8-F8C2-4416-D87408C13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"/>
          <a:stretch/>
        </p:blipFill>
        <p:spPr bwMode="auto">
          <a:xfrm>
            <a:off x="20" y="1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3896" y="-5255"/>
            <a:ext cx="6393943" cy="1565406"/>
          </a:xfrm>
        </p:spPr>
        <p:txBody>
          <a:bodyPr anchor="t">
            <a:normAutofit/>
          </a:bodyPr>
          <a:lstStyle/>
          <a:p>
            <a:r>
              <a:rPr lang="es-CL" dirty="0">
                <a:solidFill>
                  <a:srgbClr val="FFFFFF"/>
                </a:solidFill>
              </a:rPr>
              <a:t>Modelo de negocio (BPMN)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B462CDB-F0CC-2131-918E-C8A5B88E5E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FC054F3D-C281-313F-CFB0-AD05AF371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6593C71-2F27-D52F-993A-95BB614B3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114" y="1471968"/>
            <a:ext cx="4515485" cy="5148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A6758E37-F7B8-F8C2-4416-D87408C13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"/>
          <a:stretch/>
        </p:blipFill>
        <p:spPr bwMode="auto">
          <a:xfrm>
            <a:off x="20" y="1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3896" y="-5255"/>
            <a:ext cx="6393943" cy="1565406"/>
          </a:xfrm>
        </p:spPr>
        <p:txBody>
          <a:bodyPr anchor="t">
            <a:normAutofit/>
          </a:bodyPr>
          <a:lstStyle/>
          <a:p>
            <a:r>
              <a:rPr lang="es-CL" sz="3200" dirty="0">
                <a:solidFill>
                  <a:srgbClr val="FFFFFF"/>
                </a:solidFill>
              </a:rPr>
              <a:t>Modelo de negocio (BPMN)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B462CDB-F0CC-2131-918E-C8A5B88E5E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FC054F3D-C281-313F-CFB0-AD05AF371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23BA1E9-3F1B-C150-A0E9-AC5B30D684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864054"/>
            <a:ext cx="9144000" cy="31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60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A6758E37-F7B8-F8C2-4416-D87408C13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"/>
          <a:stretch/>
        </p:blipFill>
        <p:spPr bwMode="auto">
          <a:xfrm>
            <a:off x="12776" y="1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3896" y="-5255"/>
            <a:ext cx="6393943" cy="1565406"/>
          </a:xfrm>
        </p:spPr>
        <p:txBody>
          <a:bodyPr anchor="t">
            <a:normAutofit/>
          </a:bodyPr>
          <a:lstStyle/>
          <a:p>
            <a:r>
              <a:rPr lang="es-CL" sz="3200" dirty="0">
                <a:solidFill>
                  <a:srgbClr val="FFFFFF"/>
                </a:solidFill>
              </a:rPr>
              <a:t>Modelo de negocio (BPMN)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B462CDB-F0CC-2131-918E-C8A5B88E5E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FC054F3D-C281-313F-CFB0-AD05AF371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9E8F65A-BA78-8735-0580-016D189DD9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5624" y="1034982"/>
            <a:ext cx="5705816" cy="1763256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333380ED-A1B4-B808-4BA0-342A437ED8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7930" y="2792276"/>
            <a:ext cx="5705816" cy="2107881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B827F971-259D-3F69-5A0D-F5C14207B45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6"/>
          <a:stretch/>
        </p:blipFill>
        <p:spPr>
          <a:xfrm>
            <a:off x="1760686" y="4900157"/>
            <a:ext cx="5693059" cy="187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998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2" name="Rectangle 6161">
            <a:extLst>
              <a:ext uri="{FF2B5EF4-FFF2-40B4-BE49-F238E27FC236}">
                <a16:creationId xmlns:a16="http://schemas.microsoft.com/office/drawing/2014/main" id="{675FFAD0-2409-47F2-980A-2CF4FFC69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4" name="!!Rectangle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Catastro Frutícola: La Región del Maule fue la que registró una mayor  superficie, con 90.729 ha de plantaciones frutales - ODEPA | Oficina de  Estudios y Políticas Agrarias">
            <a:extLst>
              <a:ext uri="{FF2B5EF4-FFF2-40B4-BE49-F238E27FC236}">
                <a16:creationId xmlns:a16="http://schemas.microsoft.com/office/drawing/2014/main" id="{13F68510-1281-7329-50F4-23A7CE49A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0" r="-1" b="-1"/>
          <a:stretch/>
        </p:blipFill>
        <p:spPr bwMode="auto">
          <a:xfrm>
            <a:off x="-3179" y="0"/>
            <a:ext cx="9143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890" y="75936"/>
            <a:ext cx="7879842" cy="697992"/>
          </a:xfrm>
        </p:spPr>
        <p:txBody>
          <a:bodyPr anchor="b">
            <a:normAutofit fontScale="90000"/>
          </a:bodyPr>
          <a:lstStyle/>
          <a:p>
            <a:r>
              <a:rPr lang="es-CL" sz="5200" dirty="0">
                <a:solidFill>
                  <a:srgbClr val="FFFFFF"/>
                </a:solidFill>
              </a:rPr>
              <a:t>Prototipo - Mobile</a:t>
            </a:r>
          </a:p>
        </p:txBody>
      </p:sp>
      <p:sp>
        <p:nvSpPr>
          <p:cNvPr id="6166" name="Rectangle 616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2899927"/>
            <a:ext cx="7838694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68" name="Rectangle 616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2776031"/>
            <a:ext cx="1405092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0A40AF8-F473-255C-4169-C7EC53A31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A06B4E36-827B-9946-ED7E-4F8B37B67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88B25C8A-F579-3F29-F5F3-250ACD2A3C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6264" y="810679"/>
            <a:ext cx="2934109" cy="600158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876BAD2-6A78-2357-DA83-8730BB6AC0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7363" y="801535"/>
            <a:ext cx="2915057" cy="59825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2" name="Rectangle 6161">
            <a:extLst>
              <a:ext uri="{FF2B5EF4-FFF2-40B4-BE49-F238E27FC236}">
                <a16:creationId xmlns:a16="http://schemas.microsoft.com/office/drawing/2014/main" id="{675FFAD0-2409-47F2-980A-2CF4FFC69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64" name="!!Rectangle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Catastro Frutícola: La Región del Maule fue la que registró una mayor  superficie, con 90.729 ha de plantaciones frutales - ODEPA | Oficina de  Estudios y Políticas Agrarias">
            <a:extLst>
              <a:ext uri="{FF2B5EF4-FFF2-40B4-BE49-F238E27FC236}">
                <a16:creationId xmlns:a16="http://schemas.microsoft.com/office/drawing/2014/main" id="{13F68510-1281-7329-50F4-23A7CE49A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0" r="-1" b="-1"/>
          <a:stretch/>
        </p:blipFill>
        <p:spPr bwMode="auto">
          <a:xfrm>
            <a:off x="-3179" y="0"/>
            <a:ext cx="9143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890" y="75936"/>
            <a:ext cx="7879842" cy="697992"/>
          </a:xfrm>
        </p:spPr>
        <p:txBody>
          <a:bodyPr anchor="b">
            <a:normAutofit fontScale="90000"/>
          </a:bodyPr>
          <a:lstStyle/>
          <a:p>
            <a:r>
              <a:rPr lang="es-CL" sz="5200" dirty="0">
                <a:solidFill>
                  <a:srgbClr val="FFFFFF"/>
                </a:solidFill>
              </a:rPr>
              <a:t>Prototipo - Mobile</a:t>
            </a:r>
          </a:p>
        </p:txBody>
      </p:sp>
      <p:sp>
        <p:nvSpPr>
          <p:cNvPr id="6166" name="Rectangle 616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2899927"/>
            <a:ext cx="7838694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68" name="Rectangle 616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2776031"/>
            <a:ext cx="1405092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0A40AF8-F473-255C-4169-C7EC53A31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A06B4E36-827B-9946-ED7E-4F8B37B67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9D003563-9E77-7D4C-FDDE-E80928199F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8220" y="755335"/>
            <a:ext cx="2924583" cy="5973009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EFF53A0E-77D4-0B99-B538-8CA59CF244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1312" y="741045"/>
            <a:ext cx="2896004" cy="600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15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2" name="Rectangle 6161">
            <a:extLst>
              <a:ext uri="{FF2B5EF4-FFF2-40B4-BE49-F238E27FC236}">
                <a16:creationId xmlns:a16="http://schemas.microsoft.com/office/drawing/2014/main" id="{675FFAD0-2409-47F2-980A-2CF4FFC69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64" name="!!Rectangle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Catastro Frutícola: La Región del Maule fue la que registró una mayor  superficie, con 90.729 ha de plantaciones frutales - ODEPA | Oficina de  Estudios y Políticas Agrarias">
            <a:extLst>
              <a:ext uri="{FF2B5EF4-FFF2-40B4-BE49-F238E27FC236}">
                <a16:creationId xmlns:a16="http://schemas.microsoft.com/office/drawing/2014/main" id="{13F68510-1281-7329-50F4-23A7CE49A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0" r="-1" b="-1"/>
          <a:stretch/>
        </p:blipFill>
        <p:spPr bwMode="auto">
          <a:xfrm>
            <a:off x="-3179" y="0"/>
            <a:ext cx="9143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890" y="75936"/>
            <a:ext cx="7879842" cy="697992"/>
          </a:xfrm>
        </p:spPr>
        <p:txBody>
          <a:bodyPr anchor="b">
            <a:normAutofit fontScale="90000"/>
          </a:bodyPr>
          <a:lstStyle/>
          <a:p>
            <a:r>
              <a:rPr lang="es-CL" sz="5200" dirty="0">
                <a:solidFill>
                  <a:srgbClr val="FFFFFF"/>
                </a:solidFill>
              </a:rPr>
              <a:t>Prototipo - Web</a:t>
            </a:r>
          </a:p>
        </p:txBody>
      </p:sp>
      <p:sp>
        <p:nvSpPr>
          <p:cNvPr id="6166" name="Rectangle 616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2899927"/>
            <a:ext cx="7838694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68" name="Rectangle 616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2776031"/>
            <a:ext cx="1405092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0A40AF8-F473-255C-4169-C7EC53A31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A06B4E36-827B-9946-ED7E-4F8B37B67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521D602-9C3A-9BF8-EA8F-8619F660D4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199" y="1482465"/>
            <a:ext cx="9144000" cy="4666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679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2" name="Rectangle 6161">
            <a:extLst>
              <a:ext uri="{FF2B5EF4-FFF2-40B4-BE49-F238E27FC236}">
                <a16:creationId xmlns:a16="http://schemas.microsoft.com/office/drawing/2014/main" id="{675FFAD0-2409-47F2-980A-2CF4FFC69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64" name="!!Rectangle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Catastro Frutícola: La Región del Maule fue la que registró una mayor  superficie, con 90.729 ha de plantaciones frutales - ODEPA | Oficina de  Estudios y Políticas Agrarias">
            <a:extLst>
              <a:ext uri="{FF2B5EF4-FFF2-40B4-BE49-F238E27FC236}">
                <a16:creationId xmlns:a16="http://schemas.microsoft.com/office/drawing/2014/main" id="{13F68510-1281-7329-50F4-23A7CE49A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0" r="-1" b="-1"/>
          <a:stretch/>
        </p:blipFill>
        <p:spPr bwMode="auto">
          <a:xfrm>
            <a:off x="-3179" y="0"/>
            <a:ext cx="9143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890" y="75936"/>
            <a:ext cx="7879842" cy="697992"/>
          </a:xfrm>
        </p:spPr>
        <p:txBody>
          <a:bodyPr anchor="b">
            <a:normAutofit fontScale="90000"/>
          </a:bodyPr>
          <a:lstStyle/>
          <a:p>
            <a:r>
              <a:rPr lang="es-CL" sz="5200" dirty="0">
                <a:solidFill>
                  <a:srgbClr val="FFFFFF"/>
                </a:solidFill>
              </a:rPr>
              <a:t>Prototipo - Web</a:t>
            </a:r>
          </a:p>
        </p:txBody>
      </p:sp>
      <p:sp>
        <p:nvSpPr>
          <p:cNvPr id="6166" name="Rectangle 616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2899927"/>
            <a:ext cx="7838694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68" name="Rectangle 616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2776031"/>
            <a:ext cx="1405092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0A40AF8-F473-255C-4169-C7EC53A31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A06B4E36-827B-9946-ED7E-4F8B37B67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C5AD158-E817-7A2F-5641-CC56547601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9" y="1404660"/>
            <a:ext cx="9144000" cy="467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927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74</Words>
  <Application>Microsoft Office PowerPoint</Application>
  <PresentationFormat>Presentación en pantalla (4:3)</PresentationFormat>
  <Paragraphs>21</Paragraphs>
  <Slides>14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5" baseType="lpstr">
      <vt:lpstr>Office Theme</vt:lpstr>
      <vt:lpstr>Proyecto: HortiScan</vt:lpstr>
      <vt:lpstr>Introducción</vt:lpstr>
      <vt:lpstr>Modelo de negocio (BPMN)</vt:lpstr>
      <vt:lpstr>Modelo de negocio (BPMN)</vt:lpstr>
      <vt:lpstr>Modelo de negocio (BPMN)</vt:lpstr>
      <vt:lpstr>Prototipo - Mobile</vt:lpstr>
      <vt:lpstr>Prototipo - Mobile</vt:lpstr>
      <vt:lpstr>Prototipo - Web</vt:lpstr>
      <vt:lpstr>Prototipo - Web</vt:lpstr>
      <vt:lpstr>Prototipo - Web</vt:lpstr>
      <vt:lpstr>Prototipo - Web</vt:lpstr>
      <vt:lpstr>Prototipo - Web</vt:lpstr>
      <vt:lpstr>Prototipo - Web</vt:lpstr>
      <vt:lpstr>Conclusión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Lucas Rodríguez</cp:lastModifiedBy>
  <cp:revision>10</cp:revision>
  <dcterms:created xsi:type="dcterms:W3CDTF">2013-01-27T09:14:16Z</dcterms:created>
  <dcterms:modified xsi:type="dcterms:W3CDTF">2024-09-11T15:06:48Z</dcterms:modified>
  <cp:category/>
</cp:coreProperties>
</file>

<file path=docProps/thumbnail.jpeg>
</file>